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1"/>
  </p:notesMasterIdLst>
  <p:sldIdLst>
    <p:sldId id="290" r:id="rId2"/>
    <p:sldId id="256" r:id="rId3"/>
    <p:sldId id="285" r:id="rId4"/>
    <p:sldId id="277" r:id="rId5"/>
    <p:sldId id="287" r:id="rId6"/>
    <p:sldId id="281" r:id="rId7"/>
    <p:sldId id="271" r:id="rId8"/>
    <p:sldId id="262" r:id="rId9"/>
    <p:sldId id="263" r:id="rId10"/>
    <p:sldId id="282" r:id="rId11"/>
    <p:sldId id="286" r:id="rId12"/>
    <p:sldId id="283" r:id="rId13"/>
    <p:sldId id="284" r:id="rId14"/>
    <p:sldId id="280" r:id="rId15"/>
    <p:sldId id="265" r:id="rId16"/>
    <p:sldId id="279" r:id="rId17"/>
    <p:sldId id="267" r:id="rId18"/>
    <p:sldId id="291" r:id="rId19"/>
    <p:sldId id="29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168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5" autoAdjust="0"/>
    <p:restoredTop sz="94713" autoAdjust="0"/>
  </p:normalViewPr>
  <p:slideViewPr>
    <p:cSldViewPr>
      <p:cViewPr varScale="1">
        <p:scale>
          <a:sx n="69" d="100"/>
          <a:sy n="69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48C5A-A2AA-48F5-A687-A9E18B3B5FAC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A41AD-60C1-4863-AD2A-130E41F39AC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9133D-AC1F-4733-9C85-FE3CF6EB753D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A80C6-DB0A-41A1-932E-5531C8BA08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14357"/>
            <a:ext cx="8429684" cy="288609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AA1683"/>
                </a:solidFill>
              </a:rPr>
              <a:t>Способы передачи чужой речи. Прямая и косвенная речь.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357826"/>
            <a:ext cx="8501090" cy="1285884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AA1683"/>
                </a:solidFill>
              </a:rPr>
              <a:t>Проверка</a:t>
            </a:r>
            <a:endParaRPr lang="ru-RU" dirty="0">
              <a:solidFill>
                <a:srgbClr val="AA168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b="1" dirty="0" smtClean="0"/>
              <a:t>1. «А ведь ш</a:t>
            </a:r>
            <a:r>
              <a:rPr lang="ru-RU" b="1" u="sng" dirty="0" smtClean="0"/>
              <a:t>и</a:t>
            </a:r>
            <a:r>
              <a:rPr lang="ru-RU" b="1" dirty="0" smtClean="0"/>
              <a:t>нель-то моя!» - сказал один из них гр</a:t>
            </a:r>
            <a:r>
              <a:rPr lang="ru-RU" b="1" u="sng" dirty="0" smtClean="0"/>
              <a:t>о</a:t>
            </a:r>
            <a:r>
              <a:rPr lang="ru-RU" b="1" dirty="0" smtClean="0"/>
              <a:t>мовым голосом.</a:t>
            </a:r>
          </a:p>
          <a:p>
            <a:pPr marL="514350" indent="-514350">
              <a:buNone/>
            </a:pPr>
            <a:r>
              <a:rPr lang="ru-RU" b="1" dirty="0" smtClean="0"/>
              <a:t>2. «И ты смел меня обманывать!» – ск</a:t>
            </a:r>
            <a:r>
              <a:rPr lang="ru-RU" b="1" u="sng" dirty="0" smtClean="0"/>
              <a:t>а</a:t>
            </a:r>
            <a:r>
              <a:rPr lang="ru-RU" b="1" dirty="0" smtClean="0"/>
              <a:t>зал он ему.</a:t>
            </a:r>
          </a:p>
          <a:p>
            <a:pPr marL="514350" indent="-514350">
              <a:buNone/>
            </a:pPr>
            <a:r>
              <a:rPr lang="ru-RU" b="1" dirty="0" smtClean="0"/>
              <a:t>3. Я пр</a:t>
            </a:r>
            <a:r>
              <a:rPr lang="ru-RU" b="1" u="sng" dirty="0" smtClean="0"/>
              <a:t>е</a:t>
            </a:r>
            <a:r>
              <a:rPr lang="ru-RU" b="1" dirty="0" smtClean="0"/>
              <a:t>рвал его реч</a:t>
            </a:r>
            <a:r>
              <a:rPr lang="ru-RU" b="1" u="sng" dirty="0" smtClean="0"/>
              <a:t>ь</a:t>
            </a:r>
            <a:r>
              <a:rPr lang="ru-RU" b="1" dirty="0" smtClean="0"/>
              <a:t> вопросом: «Сколько у меня всего-навсего денег?»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428736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/>
              <a:t>Задание категории В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3200" b="1" dirty="0" smtClean="0">
                <a:solidFill>
                  <a:srgbClr val="AA1683"/>
                </a:solidFill>
              </a:rPr>
              <a:t>Расставьте знаки препинания в предложениях, вставьте пропущенные буквы.</a:t>
            </a:r>
            <a:endParaRPr lang="ru-RU" sz="3200" b="1" dirty="0">
              <a:solidFill>
                <a:srgbClr val="AA1683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1). Что это мой батюшка сказала ему жена кушанье давным-давно подано а тебя не </a:t>
            </a:r>
            <a:r>
              <a:rPr lang="ru-RU" b="1" dirty="0" err="1" smtClean="0"/>
              <a:t>дозовеш</a:t>
            </a:r>
            <a:r>
              <a:rPr lang="ru-RU" b="1" dirty="0" smtClean="0"/>
              <a:t>(?)</a:t>
            </a:r>
            <a:r>
              <a:rPr lang="ru-RU" b="1" dirty="0" err="1" smtClean="0"/>
              <a:t>ся</a:t>
            </a:r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2) Я слышал сказал я довольно некстати что на вашу крепость </a:t>
            </a:r>
            <a:r>
              <a:rPr lang="ru-RU" b="1" dirty="0" err="1" smtClean="0"/>
              <a:t>соб</a:t>
            </a:r>
            <a:r>
              <a:rPr lang="ru-RU" b="1" dirty="0" smtClean="0"/>
              <a:t>..</a:t>
            </a:r>
            <a:r>
              <a:rPr lang="ru-RU" b="1" dirty="0" err="1" smtClean="0"/>
              <a:t>раются</a:t>
            </a:r>
            <a:r>
              <a:rPr lang="ru-RU" b="1" dirty="0" smtClean="0"/>
              <a:t> напасть </a:t>
            </a:r>
            <a:r>
              <a:rPr lang="ru-RU" b="1" dirty="0" err="1" smtClean="0"/>
              <a:t>башкирцы</a:t>
            </a:r>
            <a:r>
              <a:rPr lang="ru-RU" b="1" dirty="0" smtClean="0"/>
              <a:t>.</a:t>
            </a:r>
          </a:p>
          <a:p>
            <a:pPr algn="just">
              <a:buNone/>
            </a:pPr>
            <a:r>
              <a:rPr lang="ru-RU" b="1" dirty="0" smtClean="0"/>
              <a:t>3) Ты бледна Маша заметил ей отец тебя п..р..пугали </a:t>
            </a:r>
          </a:p>
          <a:p>
            <a:pPr algn="just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AA1683"/>
                </a:solidFill>
              </a:rPr>
              <a:t>Проверка:</a:t>
            </a:r>
            <a:endParaRPr lang="ru-RU" dirty="0">
              <a:solidFill>
                <a:srgbClr val="AA168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1). «Что это, мой батюшка? - сказала ему жена. - Кушанье давным-давно подано, а тебя не дозовеш</a:t>
            </a:r>
            <a:r>
              <a:rPr lang="ru-RU" b="1" u="sng" dirty="0" smtClean="0"/>
              <a:t>ь</a:t>
            </a:r>
            <a:r>
              <a:rPr lang="ru-RU" b="1" dirty="0" smtClean="0"/>
              <a:t>ся».</a:t>
            </a:r>
          </a:p>
          <a:p>
            <a:pPr algn="just">
              <a:buNone/>
            </a:pPr>
            <a:r>
              <a:rPr lang="ru-RU" b="1" dirty="0" smtClean="0"/>
              <a:t>2) «Я слышал, - сказал я довольно некстати, - что на вашу крепость соб</a:t>
            </a:r>
            <a:r>
              <a:rPr lang="ru-RU" b="1" u="sng" dirty="0" smtClean="0"/>
              <a:t>и</a:t>
            </a:r>
            <a:r>
              <a:rPr lang="ru-RU" b="1" dirty="0" smtClean="0"/>
              <a:t>раются напасть </a:t>
            </a:r>
            <a:r>
              <a:rPr lang="ru-RU" b="1" dirty="0" err="1" smtClean="0"/>
              <a:t>башкирцы</a:t>
            </a:r>
            <a:r>
              <a:rPr lang="ru-RU" b="1" dirty="0" smtClean="0"/>
              <a:t>».</a:t>
            </a:r>
          </a:p>
          <a:p>
            <a:pPr algn="just">
              <a:buNone/>
            </a:pPr>
            <a:r>
              <a:rPr lang="ru-RU" b="1" dirty="0" smtClean="0"/>
              <a:t>3) «Ты бледна, Маша, - заметил ей отец, -  тебя п</a:t>
            </a:r>
            <a:r>
              <a:rPr lang="ru-RU" b="1" u="sng" dirty="0" smtClean="0"/>
              <a:t>е</a:t>
            </a:r>
            <a:r>
              <a:rPr lang="ru-RU" b="1" dirty="0" smtClean="0"/>
              <a:t>р</a:t>
            </a:r>
            <a:r>
              <a:rPr lang="ru-RU" b="1" u="sng" dirty="0" smtClean="0"/>
              <a:t>е</a:t>
            </a:r>
            <a:r>
              <a:rPr lang="ru-RU" b="1" dirty="0" smtClean="0"/>
              <a:t>пугали».  </a:t>
            </a:r>
          </a:p>
          <a:p>
            <a:pPr algn="just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58750" y="207963"/>
            <a:ext cx="86614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 smtClean="0"/>
              <a:t>Задание категории А</a:t>
            </a:r>
          </a:p>
          <a:p>
            <a:pPr algn="ctr"/>
            <a:r>
              <a:rPr lang="ru-RU" sz="3200" b="1" dirty="0" smtClean="0">
                <a:solidFill>
                  <a:srgbClr val="AA1683"/>
                </a:solidFill>
              </a:rPr>
              <a:t>Какая </a:t>
            </a:r>
            <a:r>
              <a:rPr lang="ru-RU" sz="3200" b="1" dirty="0">
                <a:solidFill>
                  <a:srgbClr val="AA1683"/>
                </a:solidFill>
              </a:rPr>
              <a:t>пунктуационная схема соответствует предложению? (знаки не расставлены)</a:t>
            </a:r>
          </a:p>
          <a:p>
            <a:endParaRPr lang="ru-RU" sz="2400" b="1" dirty="0">
              <a:solidFill>
                <a:srgbClr val="FF00FF"/>
              </a:solidFill>
            </a:endParaRPr>
          </a:p>
          <a:p>
            <a:pPr algn="just"/>
            <a:r>
              <a:rPr lang="ru-RU" sz="3600" b="1" dirty="0" smtClean="0"/>
              <a:t>Скорее соглашусь умереть сказал я в бешенстве нежели уступить ее Швабрину</a:t>
            </a:r>
          </a:p>
          <a:p>
            <a:pPr algn="just"/>
            <a:endParaRPr lang="ru-RU" sz="2800" b="1" dirty="0"/>
          </a:p>
          <a:p>
            <a:endParaRPr lang="ru-RU" sz="2800" b="1" dirty="0">
              <a:solidFill>
                <a:srgbClr val="008000"/>
              </a:solidFill>
            </a:endParaRPr>
          </a:p>
          <a:p>
            <a:r>
              <a:rPr lang="ru-RU" sz="2400" b="1" dirty="0">
                <a:solidFill>
                  <a:srgbClr val="008000"/>
                </a:solidFill>
              </a:rPr>
              <a:t>	</a:t>
            </a:r>
            <a:r>
              <a:rPr lang="ru-RU" sz="2400" b="1" dirty="0" smtClean="0">
                <a:solidFill>
                  <a:srgbClr val="008000"/>
                </a:solidFill>
              </a:rPr>
              <a:t>		</a:t>
            </a:r>
            <a:r>
              <a:rPr lang="ru-RU" sz="2800" b="1" dirty="0" smtClean="0"/>
              <a:t>1</a:t>
            </a:r>
            <a:r>
              <a:rPr lang="ru-RU" sz="2800" b="1" dirty="0"/>
              <a:t>) «П!- а.- П!»</a:t>
            </a:r>
          </a:p>
          <a:p>
            <a:r>
              <a:rPr lang="ru-RU" sz="2800" b="1" dirty="0"/>
              <a:t>	</a:t>
            </a:r>
            <a:r>
              <a:rPr lang="ru-RU" sz="2800" b="1" dirty="0" smtClean="0"/>
              <a:t>		2</a:t>
            </a:r>
            <a:r>
              <a:rPr lang="ru-RU" sz="2800" b="1" dirty="0"/>
              <a:t>) «П,- а,- </a:t>
            </a:r>
            <a:r>
              <a:rPr lang="ru-RU" sz="2800" b="1" dirty="0" err="1"/>
              <a:t>п</a:t>
            </a:r>
            <a:r>
              <a:rPr lang="ru-RU" sz="2800" b="1" dirty="0"/>
              <a:t>!»</a:t>
            </a:r>
          </a:p>
          <a:p>
            <a:r>
              <a:rPr lang="ru-RU" sz="2800" b="1" dirty="0"/>
              <a:t>	</a:t>
            </a:r>
            <a:r>
              <a:rPr lang="ru-RU" sz="2800" b="1" dirty="0" smtClean="0"/>
              <a:t>		3</a:t>
            </a:r>
            <a:r>
              <a:rPr lang="ru-RU" sz="2800" b="1" dirty="0"/>
              <a:t>) «П»,- а,- «</a:t>
            </a:r>
            <a:r>
              <a:rPr lang="ru-RU" sz="2800" b="1" dirty="0" err="1"/>
              <a:t>п</a:t>
            </a:r>
            <a:r>
              <a:rPr lang="ru-RU" sz="2800" b="1" dirty="0"/>
              <a:t>!»</a:t>
            </a:r>
          </a:p>
          <a:p>
            <a:r>
              <a:rPr lang="ru-RU" sz="2800" b="1" dirty="0"/>
              <a:t>	</a:t>
            </a:r>
            <a:endParaRPr lang="ru-RU" sz="2800" b="1" dirty="0">
              <a:solidFill>
                <a:srgbClr val="008000"/>
              </a:solidFill>
            </a:endParaRPr>
          </a:p>
          <a:p>
            <a:endParaRPr lang="ru-RU" sz="28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AA1683"/>
                </a:solidFill>
              </a:rPr>
              <a:t>Косвенная речь</a:t>
            </a:r>
            <a:endParaRPr lang="ru-RU" b="1" dirty="0">
              <a:solidFill>
                <a:srgbClr val="AA168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AA1683"/>
                </a:solidFill>
              </a:rPr>
              <a:t>	</a:t>
            </a:r>
            <a:r>
              <a:rPr lang="ru-RU" sz="4000" b="1" u="sng" dirty="0" smtClean="0">
                <a:solidFill>
                  <a:srgbClr val="AA1683"/>
                </a:solidFill>
              </a:rPr>
              <a:t>Косвенная речь</a:t>
            </a:r>
            <a:r>
              <a:rPr lang="ru-RU" sz="4000" b="1" dirty="0" smtClean="0">
                <a:solidFill>
                  <a:srgbClr val="AA1683"/>
                </a:solidFill>
              </a:rPr>
              <a:t> </a:t>
            </a:r>
            <a:r>
              <a:rPr lang="ru-RU" sz="4000" b="1" dirty="0" smtClean="0"/>
              <a:t>– это передача чужого высказывания от лица говорящего.</a:t>
            </a:r>
          </a:p>
          <a:p>
            <a:pPr>
              <a:buNone/>
            </a:pPr>
            <a:r>
              <a:rPr lang="ru-RU" sz="2400" dirty="0" smtClean="0"/>
              <a:t>	</a:t>
            </a:r>
            <a:r>
              <a:rPr lang="ru-RU" sz="2400" b="1" dirty="0" smtClean="0"/>
              <a:t>Пример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Он рассказывал, будто видел в лесу живого медведя</a:t>
            </a:r>
            <a:r>
              <a:rPr lang="ru-RU" sz="4000" dirty="0" smtClean="0">
                <a:solidFill>
                  <a:srgbClr val="002060"/>
                </a:solidFill>
              </a:rPr>
              <a:t>.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87313" y="357166"/>
            <a:ext cx="8805862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rgbClr val="AA1683"/>
                </a:solidFill>
              </a:rPr>
              <a:t>Предложения с косвенной речью </a:t>
            </a:r>
            <a:r>
              <a:rPr lang="ru-RU" sz="2400" b="1" dirty="0"/>
              <a:t>– </a:t>
            </a:r>
            <a:r>
              <a:rPr lang="ru-RU" sz="2800" b="1" dirty="0"/>
              <a:t>это сложные (сложноподчинённые) предложения, </a:t>
            </a:r>
            <a:r>
              <a:rPr lang="ru-RU" sz="2800" b="1" dirty="0" smtClean="0"/>
              <a:t>в которых </a:t>
            </a:r>
            <a:r>
              <a:rPr lang="ru-RU" sz="2800" b="1" smtClean="0"/>
              <a:t>первая часть – это слова </a:t>
            </a:r>
            <a:r>
              <a:rPr lang="ru-RU" sz="2800" b="1" dirty="0"/>
              <a:t>автора (главное предложение), а вторая – косвенная (чужая) речь (придаточное предложение</a:t>
            </a:r>
            <a:r>
              <a:rPr lang="ru-RU" sz="2800" b="1" dirty="0" smtClean="0"/>
              <a:t>).</a:t>
            </a:r>
          </a:p>
          <a:p>
            <a:pPr algn="just"/>
            <a:endParaRPr lang="ru-RU" sz="2800" b="1" dirty="0" smtClean="0"/>
          </a:p>
          <a:p>
            <a:pPr algn="just"/>
            <a:endParaRPr lang="ru-RU" sz="2800" b="1" dirty="0" smtClean="0"/>
          </a:p>
          <a:p>
            <a:pPr algn="just"/>
            <a:r>
              <a:rPr lang="ru-RU" sz="2800" b="1" dirty="0" smtClean="0"/>
              <a:t>Простые </a:t>
            </a:r>
            <a:r>
              <a:rPr lang="ru-RU" sz="2800" b="1" dirty="0"/>
              <a:t>предложения в составе предложений с косвенной речью соединяются при помощи  союзов и союзных слов</a:t>
            </a:r>
            <a:r>
              <a:rPr lang="ru-RU" sz="2800" b="1" dirty="0">
                <a:solidFill>
                  <a:srgbClr val="AA1683"/>
                </a:solidFill>
              </a:rPr>
              <a:t> ЧТО, ЧТОБЫ, БУДТО, КАК БУДТО, КТО, КОТОРЫЙ, ГДЕ, ОТКУДА </a:t>
            </a:r>
            <a:r>
              <a:rPr lang="ru-RU" sz="2800" b="1" dirty="0"/>
              <a:t>и др., частицей</a:t>
            </a:r>
            <a:r>
              <a:rPr lang="ru-RU" sz="2800" b="1" dirty="0">
                <a:solidFill>
                  <a:srgbClr val="AA1683"/>
                </a:solidFill>
              </a:rPr>
              <a:t> ЛИ </a:t>
            </a:r>
            <a:r>
              <a:rPr lang="ru-RU" sz="2800" b="1" dirty="0"/>
              <a:t>в роли союза.</a:t>
            </a:r>
          </a:p>
          <a:p>
            <a:endParaRPr lang="ru-RU" sz="24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WordArt 2"/>
          <p:cNvSpPr>
            <a:spLocks noChangeArrowheads="1" noChangeShapeType="1" noTextEdit="1"/>
          </p:cNvSpPr>
          <p:nvPr/>
        </p:nvSpPr>
        <p:spPr bwMode="auto">
          <a:xfrm>
            <a:off x="755650" y="333375"/>
            <a:ext cx="38671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"/>
                <a:cs typeface="Arial"/>
              </a:rPr>
              <a:t>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A1683"/>
                </a:solidFill>
                <a:latin typeface="+mj-lt"/>
                <a:cs typeface="Arial"/>
              </a:rPr>
              <a:t>Косвенная речь</a:t>
            </a:r>
          </a:p>
        </p:txBody>
      </p:sp>
      <p:sp>
        <p:nvSpPr>
          <p:cNvPr id="54275" name="WordArt 3"/>
          <p:cNvSpPr>
            <a:spLocks noChangeArrowheads="1" noChangeShapeType="1" noTextEdit="1"/>
          </p:cNvSpPr>
          <p:nvPr/>
        </p:nvSpPr>
        <p:spPr bwMode="auto">
          <a:xfrm>
            <a:off x="395288" y="908050"/>
            <a:ext cx="22320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[     ], (      ).</a:t>
            </a:r>
          </a:p>
        </p:txBody>
      </p:sp>
      <p:graphicFrame>
        <p:nvGraphicFramePr>
          <p:cNvPr id="54310" name="Group 38"/>
          <p:cNvGraphicFramePr>
            <a:graphicFrameLocks noGrp="1"/>
          </p:cNvGraphicFramePr>
          <p:nvPr/>
        </p:nvGraphicFramePr>
        <p:xfrm>
          <a:off x="179388" y="1916113"/>
          <a:ext cx="8713787" cy="3760153"/>
        </p:xfrm>
        <a:graphic>
          <a:graphicData uri="http://schemas.openxmlformats.org/drawingml/2006/table">
            <a:tbl>
              <a:tblPr/>
              <a:tblGrid>
                <a:gridCol w="4357687"/>
                <a:gridCol w="43561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Предложения с прямой речью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Предложения с косвенной речью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1) Он сказал: «Я принесу эту книгу завтра».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1)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[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Он сказал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]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, (  что  принесёт эту книгу завтра).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2) Он сказал мне: «Принеси эту книгу завтра».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2)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[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Он сказал мне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]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, (  чтобы   я принёс эту книгу завтра). /Косвенное побуждение/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3) Он спросил: «Когда ты принесёшь эту книгу?»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3)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[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Он спросил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]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, ( когда  я принесу эту книгу). /Косвенный вопрос/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4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4) Он спросил: «Ты принесёшь эту книгу завтра?»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4) 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[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Он спросил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]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Medium" pitchFamily="34" charset="0"/>
                        </a:rPr>
                        <a:t>, (принесу   ли   я эту книгу завтра). /Косвенный вопрос/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755650" y="1412875"/>
            <a:ext cx="763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 dirty="0">
                <a:latin typeface="Franklin Gothic Medium" pitchFamily="34" charset="0"/>
              </a:rPr>
              <a:t>Сравните:</a:t>
            </a:r>
          </a:p>
        </p:txBody>
      </p:sp>
      <p:sp>
        <p:nvSpPr>
          <p:cNvPr id="54309" name="Oval 37"/>
          <p:cNvSpPr>
            <a:spLocks noChangeArrowheads="1"/>
          </p:cNvSpPr>
          <p:nvPr/>
        </p:nvSpPr>
        <p:spPr bwMode="auto">
          <a:xfrm>
            <a:off x="6443663" y="2276475"/>
            <a:ext cx="576262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11" name="Oval 39"/>
          <p:cNvSpPr>
            <a:spLocks noChangeArrowheads="1"/>
          </p:cNvSpPr>
          <p:nvPr/>
        </p:nvSpPr>
        <p:spPr bwMode="auto">
          <a:xfrm>
            <a:off x="6948488" y="2997200"/>
            <a:ext cx="936625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12" name="Oval 40"/>
          <p:cNvSpPr>
            <a:spLocks noChangeArrowheads="1"/>
          </p:cNvSpPr>
          <p:nvPr/>
        </p:nvSpPr>
        <p:spPr bwMode="auto">
          <a:xfrm>
            <a:off x="6588125" y="4005263"/>
            <a:ext cx="719138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313" name="Oval 41"/>
          <p:cNvSpPr>
            <a:spLocks noChangeArrowheads="1"/>
          </p:cNvSpPr>
          <p:nvPr/>
        </p:nvSpPr>
        <p:spPr bwMode="auto">
          <a:xfrm>
            <a:off x="7524750" y="4941888"/>
            <a:ext cx="506413" cy="287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nimBg="1"/>
      <p:bldP spid="54275" grpId="0" animBg="1"/>
      <p:bldP spid="54298" grpId="0"/>
      <p:bldP spid="54309" grpId="0" animBg="1"/>
      <p:bldP spid="54311" grpId="0" animBg="1"/>
      <p:bldP spid="54312" grpId="0" animBg="1"/>
      <p:bldP spid="543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428596" y="571480"/>
            <a:ext cx="792961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AA1683"/>
                </a:solidFill>
              </a:rPr>
              <a:t>Замените прямую речь </a:t>
            </a:r>
            <a:r>
              <a:rPr lang="ru-RU" sz="3200" b="1" dirty="0" smtClean="0">
                <a:solidFill>
                  <a:srgbClr val="AA1683"/>
                </a:solidFill>
              </a:rPr>
              <a:t>косвенной</a:t>
            </a:r>
          </a:p>
          <a:p>
            <a:pPr algn="ctr"/>
            <a:endParaRPr lang="ru-RU" sz="3200" b="1" dirty="0">
              <a:solidFill>
                <a:srgbClr val="AA1683"/>
              </a:solidFill>
            </a:endParaRPr>
          </a:p>
          <a:p>
            <a:pPr algn="ctr"/>
            <a:endParaRPr lang="ru-RU" sz="2400" b="1" dirty="0">
              <a:solidFill>
                <a:srgbClr val="FF00FF"/>
              </a:solidFill>
            </a:endParaRPr>
          </a:p>
          <a:p>
            <a:pPr algn="just"/>
            <a:r>
              <a:rPr lang="ru-RU" sz="2800" b="1" dirty="0" smtClean="0"/>
              <a:t>1. Диктор сообщил: «Завтра ожидается похолодание».</a:t>
            </a:r>
          </a:p>
          <a:p>
            <a:pPr algn="just"/>
            <a:r>
              <a:rPr lang="ru-RU" sz="2400" b="1" dirty="0" smtClean="0"/>
              <a:t> 2. </a:t>
            </a:r>
            <a:r>
              <a:rPr lang="ru-RU" sz="2800" b="1" dirty="0" smtClean="0"/>
              <a:t>«Это  лошадь моего отца», - сказала Бэла. </a:t>
            </a:r>
            <a:r>
              <a:rPr lang="ru-RU" sz="2800" i="1" smtClean="0"/>
              <a:t>(М.Ю</a:t>
            </a:r>
            <a:r>
              <a:rPr lang="ru-RU" sz="2800" i="1" dirty="0" smtClean="0"/>
              <a:t>. Лермонтов).</a:t>
            </a:r>
          </a:p>
          <a:p>
            <a:pPr algn="just"/>
            <a:r>
              <a:rPr lang="ru-RU" sz="2800" b="1" dirty="0" smtClean="0"/>
              <a:t>3. «Давненько я не брал в руки шашек!» – говорил Чичиков. </a:t>
            </a:r>
            <a:r>
              <a:rPr lang="ru-RU" sz="2800" i="1" dirty="0" smtClean="0"/>
              <a:t>(Н. В. Гоголь).</a:t>
            </a:r>
          </a:p>
          <a:p>
            <a:pPr algn="just"/>
            <a:r>
              <a:rPr lang="ru-RU" sz="2800" b="1" dirty="0" smtClean="0"/>
              <a:t>4. «Все в порядке. Можно входить», - сказал Гаврик</a:t>
            </a:r>
            <a:r>
              <a:rPr lang="ru-RU" sz="2800" dirty="0" smtClean="0"/>
              <a:t>.</a:t>
            </a:r>
            <a:r>
              <a:rPr lang="ru-RU" sz="2800" i="1" dirty="0" smtClean="0"/>
              <a:t>(В. Катаев).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28601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Тема урока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85992"/>
            <a:ext cx="6400800" cy="3352808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AA1683"/>
                </a:solidFill>
                <a:latin typeface="+mj-lt"/>
              </a:rPr>
              <a:t>Способы передачи чужой речи. Прямая и косвенная речь.</a:t>
            </a:r>
            <a:endParaRPr lang="ru-RU" sz="4800" b="1" dirty="0">
              <a:solidFill>
                <a:srgbClr val="AA1683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AA1683"/>
                </a:solidFill>
              </a:rPr>
              <a:t>Цели урока:</a:t>
            </a:r>
            <a:endParaRPr lang="ru-RU" b="1" dirty="0">
              <a:solidFill>
                <a:srgbClr val="AA168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1. Обобщить сведения о предложениях с прямой речью, полученные в 5-7 классах.</a:t>
            </a:r>
          </a:p>
          <a:p>
            <a:pPr marL="514350" indent="-514350">
              <a:buNone/>
            </a:pPr>
            <a:r>
              <a:rPr lang="ru-RU" dirty="0" smtClean="0"/>
              <a:t>2. Познакомиться с понятием «чужая речь».</a:t>
            </a:r>
          </a:p>
          <a:p>
            <a:pPr marL="514350" indent="-514350">
              <a:buNone/>
            </a:pPr>
            <a:r>
              <a:rPr lang="ru-RU" dirty="0" smtClean="0"/>
              <a:t>3.	Рассмотреть понятие «косвенная речь».</a:t>
            </a:r>
          </a:p>
          <a:p>
            <a:pPr marL="514350" indent="-514350">
              <a:buNone/>
            </a:pPr>
            <a:r>
              <a:rPr lang="ru-RU" dirty="0" smtClean="0"/>
              <a:t>4. Сформировать умение различать прямую и косвенную речь, правильно ставить знаки препинания в предложениях с прямой и косвенной речью.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990600"/>
            <a:ext cx="7848600" cy="11525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AA1683"/>
                </a:solidFill>
              </a:rPr>
              <a:t>Что такое чужая речь?</a:t>
            </a:r>
            <a:endParaRPr lang="ru-RU" b="1" dirty="0">
              <a:solidFill>
                <a:srgbClr val="AA1683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571744"/>
            <a:ext cx="8334404" cy="2228856"/>
          </a:xfrm>
          <a:noFill/>
          <a:ln/>
        </p:spPr>
        <p:txBody>
          <a:bodyPr>
            <a:noAutofit/>
          </a:bodyPr>
          <a:lstStyle/>
          <a:p>
            <a:r>
              <a:rPr lang="ru-RU" sz="4000" b="1" u="sng" dirty="0" smtClean="0">
                <a:solidFill>
                  <a:srgbClr val="AA1683"/>
                </a:solidFill>
              </a:rPr>
              <a:t>Чужая речь</a:t>
            </a:r>
            <a:r>
              <a:rPr lang="ru-RU" sz="4000" b="1" dirty="0" smtClean="0">
                <a:solidFill>
                  <a:srgbClr val="AA1683"/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- это высказывания других лиц, включённые в авторское повествование.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AA1683"/>
                </a:solidFill>
              </a:rPr>
              <a:t>Способы передачи чужой речи:</a:t>
            </a:r>
            <a:endParaRPr lang="ru-RU" b="1" dirty="0">
              <a:solidFill>
                <a:srgbClr val="AA168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 algn="ctr">
              <a:buNone/>
            </a:pPr>
            <a:r>
              <a:rPr lang="ru-RU" sz="4000" b="1" dirty="0" smtClean="0"/>
              <a:t>1. Прямая речь</a:t>
            </a:r>
          </a:p>
          <a:p>
            <a:pPr marL="514350" indent="-514350" algn="ctr">
              <a:buNone/>
            </a:pPr>
            <a:r>
              <a:rPr lang="ru-RU" sz="4000" b="1" dirty="0" smtClean="0"/>
              <a:t>2. Косвенная речь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AA1683"/>
                </a:solidFill>
              </a:rPr>
              <a:t>Что такое прямая речь?</a:t>
            </a:r>
            <a:endParaRPr lang="ru-RU" b="1" dirty="0">
              <a:solidFill>
                <a:srgbClr val="AA168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643182"/>
            <a:ext cx="8686800" cy="3651257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rgbClr val="AA1683"/>
                </a:solidFill>
              </a:rPr>
              <a:t>Прямая речь </a:t>
            </a:r>
            <a:r>
              <a:rPr lang="ru-RU" sz="4000" b="1" dirty="0" smtClean="0"/>
              <a:t>– это точная передача чужого высказывания.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428596" y="2285992"/>
            <a:ext cx="8156575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AA1683"/>
                </a:solidFill>
              </a:rPr>
              <a:t>слов автора и собственно чужой речи</a:t>
            </a:r>
          </a:p>
          <a:p>
            <a:pPr algn="ctr"/>
            <a:endParaRPr lang="ru-RU" sz="4400" b="1" dirty="0" smtClean="0"/>
          </a:p>
          <a:p>
            <a:pPr algn="ctr"/>
            <a:r>
              <a:rPr lang="ru-RU" sz="2400" b="1" dirty="0" smtClean="0"/>
              <a:t>Пример: </a:t>
            </a:r>
            <a:r>
              <a:rPr lang="ru-RU" sz="3600" b="1" dirty="0" smtClean="0">
                <a:solidFill>
                  <a:srgbClr val="002060"/>
                </a:solidFill>
              </a:rPr>
              <a:t>«Далече ли до крепости?» -спросил я у своего ямщика. </a:t>
            </a:r>
            <a:endParaRPr lang="ru-RU" sz="3600" b="1" dirty="0">
              <a:solidFill>
                <a:srgbClr val="002060"/>
              </a:solidFill>
            </a:endParaRPr>
          </a:p>
          <a:p>
            <a:endParaRPr lang="ru-RU" sz="2400" b="1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AA1683"/>
                </a:solidFill>
              </a:rPr>
              <a:t>Предложения с прямой речью </a:t>
            </a:r>
            <a:r>
              <a:rPr lang="ru-RU" b="1" dirty="0" smtClean="0"/>
              <a:t>состоят из двух частей: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971550" y="260350"/>
            <a:ext cx="752951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7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900112" y="357167"/>
            <a:ext cx="7529540" cy="78581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A1683"/>
                </a:solidFill>
                <a:latin typeface="Arial"/>
                <a:cs typeface="Arial"/>
              </a:rPr>
              <a:t>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A1683"/>
                </a:solidFill>
                <a:latin typeface="+mj-lt"/>
                <a:cs typeface="Arial"/>
              </a:rPr>
              <a:t>Оформление прямой речи на письме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A1683"/>
              </a:solidFill>
              <a:latin typeface="+mj-lt"/>
              <a:cs typeface="Arial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55650" y="1700213"/>
            <a:ext cx="136842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А: "П".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А: "П?"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755650" y="2924175"/>
            <a:ext cx="143986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А: "П!"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755650" y="3500438"/>
            <a:ext cx="172720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А: "П..."</a:t>
            </a:r>
          </a:p>
        </p:txBody>
      </p: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3348038" y="1628775"/>
            <a:ext cx="15128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"П", - а.</a:t>
            </a:r>
          </a:p>
        </p:txBody>
      </p:sp>
      <p:sp>
        <p:nvSpPr>
          <p:cNvPr id="2059" name="WordArt 11"/>
          <p:cNvSpPr>
            <a:spLocks noChangeArrowheads="1" noChangeShapeType="1" noTextEdit="1"/>
          </p:cNvSpPr>
          <p:nvPr/>
        </p:nvSpPr>
        <p:spPr bwMode="auto">
          <a:xfrm>
            <a:off x="3419475" y="2205038"/>
            <a:ext cx="1584325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"П?" - а.</a:t>
            </a:r>
          </a:p>
        </p:txBody>
      </p:sp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>
            <a:off x="3419475" y="2781300"/>
            <a:ext cx="15001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"П!" - а.</a:t>
            </a: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3419475" y="3500438"/>
            <a:ext cx="1881188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"П..." - а.</a:t>
            </a:r>
          </a:p>
        </p:txBody>
      </p:sp>
      <p:sp>
        <p:nvSpPr>
          <p:cNvPr id="2062" name="WordArt 14"/>
          <p:cNvSpPr>
            <a:spLocks noChangeArrowheads="1" noChangeShapeType="1" noTextEdit="1"/>
          </p:cNvSpPr>
          <p:nvPr/>
        </p:nvSpPr>
        <p:spPr bwMode="auto">
          <a:xfrm>
            <a:off x="5940425" y="1628775"/>
            <a:ext cx="23336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"П, - а, - п".</a:t>
            </a:r>
          </a:p>
        </p:txBody>
      </p:sp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5940425" y="3500438"/>
            <a:ext cx="234791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"П, - а. - П".</a:t>
            </a:r>
          </a:p>
        </p:txBody>
      </p:sp>
      <p:sp>
        <p:nvSpPr>
          <p:cNvPr id="2064" name="WordArt 16"/>
          <p:cNvSpPr>
            <a:spLocks noChangeArrowheads="1" noChangeShapeType="1" noTextEdit="1"/>
          </p:cNvSpPr>
          <p:nvPr/>
        </p:nvSpPr>
        <p:spPr bwMode="auto">
          <a:xfrm>
            <a:off x="5940425" y="2276475"/>
            <a:ext cx="24082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"П? - а. - П".</a:t>
            </a:r>
          </a:p>
        </p:txBody>
      </p:sp>
      <p:sp>
        <p:nvSpPr>
          <p:cNvPr id="2065" name="WordArt 17"/>
          <p:cNvSpPr>
            <a:spLocks noChangeArrowheads="1" noChangeShapeType="1" noTextEdit="1"/>
          </p:cNvSpPr>
          <p:nvPr/>
        </p:nvSpPr>
        <p:spPr bwMode="auto">
          <a:xfrm>
            <a:off x="5940425" y="2852738"/>
            <a:ext cx="228600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"П! - а. - П".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323850" y="4214818"/>
            <a:ext cx="842486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 dirty="0" smtClean="0">
                <a:latin typeface="Franklin Gothic Medium" pitchFamily="34" charset="0"/>
              </a:rPr>
              <a:t>Пример:  </a:t>
            </a:r>
            <a:r>
              <a:rPr lang="ru-RU" sz="3200" b="1" i="1" dirty="0" smtClean="0">
                <a:solidFill>
                  <a:srgbClr val="002060"/>
                </a:solidFill>
                <a:latin typeface="Franklin Gothic Medium" pitchFamily="34" charset="0"/>
              </a:rPr>
              <a:t>П. И. Чайковский писал: «Вдохновение – это гостья, которая не любит посещать ленивых»</a:t>
            </a:r>
            <a:r>
              <a:rPr lang="ru-RU" sz="3600" b="1" i="1" dirty="0" smtClean="0">
                <a:solidFill>
                  <a:srgbClr val="002060"/>
                </a:solidFill>
                <a:latin typeface="Franklin Gothic Medium" pitchFamily="34" charset="0"/>
              </a:rPr>
              <a:t>.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</a:rPr>
              <a:t>                                                                                                                              </a:t>
            </a:r>
            <a:endParaRPr lang="ru-RU" sz="20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  <p:bldP spid="2055" grpId="0" animBg="1"/>
      <p:bldP spid="2056" grpId="0" animBg="1"/>
      <p:bldP spid="2058" grpId="0" animBg="1"/>
      <p:bldP spid="2059" grpId="0" animBg="1"/>
      <p:bldP spid="2060" grpId="0" animBg="1"/>
      <p:bldP spid="2061" grpId="0" animBg="1"/>
      <p:bldP spid="2062" grpId="0" animBg="1"/>
      <p:bldP spid="2063" grpId="0" animBg="1"/>
      <p:bldP spid="2064" grpId="0" animBg="1"/>
      <p:bldP spid="2065" grpId="0" animBg="1"/>
      <p:bldP spid="20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31775" y="136525"/>
            <a:ext cx="8661400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 smtClean="0"/>
              <a:t>Задание категории С</a:t>
            </a:r>
          </a:p>
          <a:p>
            <a:pPr algn="ctr"/>
            <a:r>
              <a:rPr lang="ru-RU" sz="3200" b="1" dirty="0" smtClean="0">
                <a:solidFill>
                  <a:srgbClr val="AA1683"/>
                </a:solidFill>
              </a:rPr>
              <a:t>Найдите </a:t>
            </a:r>
            <a:r>
              <a:rPr lang="ru-RU" sz="3200" b="1" dirty="0">
                <a:solidFill>
                  <a:srgbClr val="AA1683"/>
                </a:solidFill>
              </a:rPr>
              <a:t>предложения с прямой речью. Выпишите их, расставьте знаки препинания</a:t>
            </a:r>
            <a:r>
              <a:rPr lang="ru-RU" sz="3200" b="1" dirty="0" smtClean="0">
                <a:solidFill>
                  <a:srgbClr val="AA1683"/>
                </a:solidFill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AA1683"/>
                </a:solidFill>
              </a:rPr>
              <a:t>Вставьте пропущенные буквы.</a:t>
            </a:r>
          </a:p>
          <a:p>
            <a:endParaRPr lang="ru-RU" sz="2800" b="1" dirty="0">
              <a:solidFill>
                <a:srgbClr val="FF00FF"/>
              </a:solidFill>
            </a:endParaRPr>
          </a:p>
          <a:p>
            <a:pPr algn="just"/>
            <a:r>
              <a:rPr lang="ru-RU" sz="2800" b="1" dirty="0" smtClean="0"/>
              <a:t>1. А ведь </a:t>
            </a:r>
            <a:r>
              <a:rPr lang="ru-RU" sz="2800" b="1" dirty="0" err="1" smtClean="0"/>
              <a:t>ш</a:t>
            </a:r>
            <a:r>
              <a:rPr lang="ru-RU" sz="2800" b="1" dirty="0" smtClean="0"/>
              <a:t>..</a:t>
            </a:r>
            <a:r>
              <a:rPr lang="ru-RU" sz="2800" b="1" dirty="0" err="1" smtClean="0"/>
              <a:t>нель-то</a:t>
            </a:r>
            <a:r>
              <a:rPr lang="ru-RU" sz="2800" b="1" dirty="0" smtClean="0"/>
              <a:t> моя сказал один из них гр..</a:t>
            </a:r>
            <a:r>
              <a:rPr lang="ru-RU" sz="2800" b="1" dirty="0" err="1" smtClean="0"/>
              <a:t>мовым</a:t>
            </a:r>
            <a:r>
              <a:rPr lang="ru-RU" sz="2800" b="1" dirty="0" smtClean="0"/>
              <a:t> голосом.</a:t>
            </a:r>
            <a:endParaRPr lang="ru-RU" sz="2800" b="1" dirty="0"/>
          </a:p>
          <a:p>
            <a:pPr algn="just"/>
            <a:r>
              <a:rPr lang="ru-RU" sz="2800" b="1" dirty="0" smtClean="0"/>
              <a:t>2. Пожар по словам Леонтьева шел стороной.</a:t>
            </a:r>
            <a:endParaRPr lang="ru-RU" sz="2800" b="1" dirty="0"/>
          </a:p>
          <a:p>
            <a:pPr algn="just"/>
            <a:r>
              <a:rPr lang="ru-RU" sz="2800" b="1" dirty="0" smtClean="0"/>
              <a:t>3. Люди говорили что если бы одеть его в новый жупан то заткнул бы он за пояс всех парубков.</a:t>
            </a:r>
          </a:p>
          <a:p>
            <a:pPr algn="just"/>
            <a:r>
              <a:rPr lang="ru-RU" sz="2800" b="1" dirty="0" smtClean="0"/>
              <a:t>4. И ты смел меня обманывать </a:t>
            </a:r>
            <a:r>
              <a:rPr lang="ru-RU" sz="2800" b="1" dirty="0" err="1" smtClean="0"/>
              <a:t>ск</a:t>
            </a:r>
            <a:r>
              <a:rPr lang="ru-RU" sz="2800" b="1" dirty="0" smtClean="0"/>
              <a:t>..зал он ему</a:t>
            </a:r>
          </a:p>
          <a:p>
            <a:pPr algn="just"/>
            <a:r>
              <a:rPr lang="ru-RU" sz="2800" b="1" dirty="0" smtClean="0"/>
              <a:t>5. Я пр..рвал его </a:t>
            </a:r>
            <a:r>
              <a:rPr lang="ru-RU" sz="2800" b="1" dirty="0" err="1" smtClean="0"/>
              <a:t>реч</a:t>
            </a:r>
            <a:r>
              <a:rPr lang="ru-RU" sz="2800" b="1" dirty="0" smtClean="0"/>
              <a:t>(?) вопросом сколько у меня всего-навсего денег</a:t>
            </a:r>
            <a:endParaRPr lang="ru-RU" sz="2800" b="1" dirty="0"/>
          </a:p>
          <a:p>
            <a:pPr algn="just"/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</TotalTime>
  <Words>802</Words>
  <Application>Microsoft Office PowerPoint</Application>
  <PresentationFormat>Экран (4:3)</PresentationFormat>
  <Paragraphs>94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Способы передачи чужой речи. Прямая и косвенная речь.  </vt:lpstr>
      <vt:lpstr>Тема урока</vt:lpstr>
      <vt:lpstr>Цели урока:</vt:lpstr>
      <vt:lpstr>Что такое чужая речь?</vt:lpstr>
      <vt:lpstr>Способы передачи чужой речи:</vt:lpstr>
      <vt:lpstr>Что такое прямая речь?</vt:lpstr>
      <vt:lpstr>Предложения с прямой речью состоят из двух частей:</vt:lpstr>
      <vt:lpstr>Слайд 8</vt:lpstr>
      <vt:lpstr>Слайд 9</vt:lpstr>
      <vt:lpstr>Проверка</vt:lpstr>
      <vt:lpstr>Задание категории В Расставьте знаки препинания в предложениях, вставьте пропущенные буквы.</vt:lpstr>
      <vt:lpstr>Проверка:</vt:lpstr>
      <vt:lpstr>Слайд 13</vt:lpstr>
      <vt:lpstr>Косвенная речь</vt:lpstr>
      <vt:lpstr>Слайд 15</vt:lpstr>
      <vt:lpstr>Слайд 16</vt:lpstr>
      <vt:lpstr>Слайд 17</vt:lpstr>
      <vt:lpstr>Слайд 18</vt:lpstr>
      <vt:lpstr>Слайд 19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</dc:title>
  <dc:creator>DNSPC</dc:creator>
  <cp:lastModifiedBy>админ</cp:lastModifiedBy>
  <cp:revision>117</cp:revision>
  <dcterms:created xsi:type="dcterms:W3CDTF">2015-04-16T11:50:43Z</dcterms:created>
  <dcterms:modified xsi:type="dcterms:W3CDTF">2020-04-08T07:11:37Z</dcterms:modified>
</cp:coreProperties>
</file>